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9F"/>
    <a:srgbClr val="A87C00"/>
    <a:srgbClr val="826000"/>
    <a:srgbClr val="F6A4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E74EC-7126-4DB6-AC78-240A8696D6BC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A7269-DB6C-47DA-BB6A-5EAFF913D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00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A7269-DB6C-47DA-BB6A-5EAFF913DF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13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A7269-DB6C-47DA-BB6A-5EAFF913DF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38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A7269-DB6C-47DA-BB6A-5EAFF913DF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7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38B3-9C74-4E86-BF3B-C6F87EDD6BD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DD7F5-C382-4953-A6CD-1CD56CE9A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ata.whicdn.com/images/17035229/antique-scroll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533400"/>
            <a:ext cx="3657600" cy="5847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99"/>
                </a:solidFill>
                <a:latin typeface="Arabic Typesetting" pitchFamily="66" charset="-78"/>
                <a:cs typeface="Arabic Typesetting" pitchFamily="66" charset="-78"/>
              </a:rPr>
              <a:t>The Protestant Reformation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1500s – Northern Europe sparked religious upheaval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Called for Church reform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Eventually shatters Christian unity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449580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Life was violent, most people poor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Printing press spread humanist ideas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People questioned the church &amp; their faith</a:t>
            </a:r>
          </a:p>
        </p:txBody>
      </p:sp>
      <p:pic>
        <p:nvPicPr>
          <p:cNvPr id="19458" name="Picture 2" descr="http://upload.wikimedia.org/wikipedia/commons/thumb/1/1a/StJohnsAshfield_StainedGlass_GoodShepherd_Face.jpg/220px-StJohnsAshfield_StainedGlass_GoodShepherd_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09600"/>
            <a:ext cx="3505200" cy="3505202"/>
          </a:xfrm>
          <a:prstGeom prst="rect">
            <a:avLst/>
          </a:prstGeom>
          <a:noFill/>
        </p:spPr>
      </p:pic>
      <p:pic>
        <p:nvPicPr>
          <p:cNvPr id="19462" name="Picture 6" descr="http://squinchdotnet.files.wordpress.com/2011/02/question-m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048000"/>
            <a:ext cx="27432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ackground4christian.com/wp-content/uploads/2009/08/light-candle-in-darkness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99"/>
                </a:solidFill>
                <a:latin typeface="Arabic Typesetting" pitchFamily="66" charset="-78"/>
                <a:cs typeface="Arabic Typesetting" pitchFamily="66" charset="-78"/>
              </a:rPr>
              <a:t>Church Abuses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2286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F6A400"/>
                </a:solidFill>
                <a:latin typeface="Arabic Typesetting" pitchFamily="66" charset="-78"/>
                <a:cs typeface="Arabic Typesetting" pitchFamily="66" charset="-78"/>
              </a:rPr>
              <a:t>Popes competed with Italian Princes for power</a:t>
            </a:r>
          </a:p>
          <a:p>
            <a:pPr>
              <a:buFont typeface="Wingdings" pitchFamily="2" charset="2"/>
              <a:buChar char="v"/>
            </a:pPr>
            <a:endParaRPr lang="en-US" sz="2800" b="1" dirty="0">
              <a:solidFill>
                <a:srgbClr val="F6A4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F6A400"/>
                </a:solidFill>
                <a:latin typeface="Arabic Typesetting" pitchFamily="66" charset="-78"/>
                <a:cs typeface="Arabic Typesetting" pitchFamily="66" charset="-78"/>
              </a:rPr>
              <a:t>Popes led lavish lives – spent $ on ornate buildings</a:t>
            </a:r>
          </a:p>
          <a:p>
            <a:pPr>
              <a:buFont typeface="Wingdings" pitchFamily="2" charset="2"/>
              <a:buChar char="v"/>
            </a:pPr>
            <a:endParaRPr lang="en-US" sz="2800" b="1" dirty="0">
              <a:solidFill>
                <a:srgbClr val="F6A4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F6A400"/>
                </a:solidFill>
                <a:latin typeface="Arabic Typesetting" pitchFamily="66" charset="-78"/>
                <a:cs typeface="Arabic Typesetting" pitchFamily="66" charset="-78"/>
              </a:rPr>
              <a:t>Higher fees charged for marriages, baptisms, funerals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304800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FFFF99"/>
                </a:solidFill>
                <a:latin typeface="Arabic Typesetting" pitchFamily="66" charset="-78"/>
                <a:cs typeface="Arabic Typesetting" pitchFamily="66" charset="-78"/>
              </a:rPr>
              <a:t>Clergy sold </a:t>
            </a:r>
            <a:r>
              <a:rPr lang="en-US" sz="2800" b="1" u="sng" dirty="0">
                <a:solidFill>
                  <a:srgbClr val="FFFF99"/>
                </a:solidFill>
                <a:latin typeface="Arabic Typesetting" pitchFamily="66" charset="-78"/>
                <a:cs typeface="Arabic Typesetting" pitchFamily="66" charset="-78"/>
              </a:rPr>
              <a:t>INDULGENCES</a:t>
            </a:r>
            <a:r>
              <a:rPr lang="en-US" sz="2800" dirty="0">
                <a:solidFill>
                  <a:srgbClr val="FFFF99"/>
                </a:solidFill>
                <a:latin typeface="Arabic Typesetting" pitchFamily="66" charset="-78"/>
                <a:cs typeface="Arabic Typesetting" pitchFamily="66" charset="-78"/>
              </a:rPr>
              <a:t> – pay money to have soul spend less time in purgatory – can get to heaven – (church lied to get $)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55626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99"/>
                </a:solidFill>
                <a:latin typeface="Arabic Typesetting" pitchFamily="66" charset="-78"/>
                <a:cs typeface="Arabic Typesetting" pitchFamily="66" charset="-78"/>
              </a:rPr>
              <a:t>Humanism stressed Bible Study &amp; rejected worldliness of Church</a:t>
            </a:r>
          </a:p>
        </p:txBody>
      </p:sp>
      <p:pic>
        <p:nvPicPr>
          <p:cNvPr id="7174" name="Picture 6" descr="http://www.internetmonk.com/wp-content/uploads/indulgences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676400"/>
            <a:ext cx="2971801" cy="3549652"/>
          </a:xfrm>
          <a:prstGeom prst="rect">
            <a:avLst/>
          </a:prstGeom>
          <a:noFill/>
        </p:spPr>
      </p:pic>
      <p:pic>
        <p:nvPicPr>
          <p:cNvPr id="7178" name="Picture 10" descr="http://americandigest.org/indulgen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572000"/>
            <a:ext cx="1905000" cy="9096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3.amazonaws.com/pixblix_production/art_images/1150/medieval-background-t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04801"/>
            <a:ext cx="7391400" cy="39703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Early revolts against the church started in the 1300s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1517 – A priest in Wittenberg, Germany,  sold indulgences so St. Peter’s Cathedral, Rome, could be rebuilt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Claimed purchase would ensure entry to heaven – for self &amp; dead relatives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Poor peasants could not get to heaven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This was final outrage!!!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Martin Luther, a priest,                                                        wrote 95 Theses (see next slide) </a:t>
            </a:r>
          </a:p>
        </p:txBody>
      </p:sp>
      <p:pic>
        <p:nvPicPr>
          <p:cNvPr id="1026" name="Picture 2" descr="http://www.friendlyplanet.com/media/gallery/europe/italy/rome-ruins-palatine-hill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33600"/>
            <a:ext cx="3894397" cy="2590800"/>
          </a:xfrm>
          <a:prstGeom prst="rect">
            <a:avLst/>
          </a:prstGeom>
          <a:noFill/>
        </p:spPr>
      </p:pic>
      <p:pic>
        <p:nvPicPr>
          <p:cNvPr id="1028" name="Picture 4" descr="http://www.rpmministries.org/wp-content/uploads/2012/10/Luth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19600"/>
            <a:ext cx="2209800" cy="2209800"/>
          </a:xfrm>
          <a:prstGeom prst="rect">
            <a:avLst/>
          </a:prstGeom>
          <a:noFill/>
        </p:spPr>
      </p:pic>
      <p:pic>
        <p:nvPicPr>
          <p:cNvPr id="1030" name="Picture 6" descr="http://www.joesus.com/indulgen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495800"/>
            <a:ext cx="3000375" cy="2064878"/>
          </a:xfrm>
          <a:prstGeom prst="rect">
            <a:avLst/>
          </a:prstGeom>
          <a:noFill/>
        </p:spPr>
      </p:pic>
      <p:pic>
        <p:nvPicPr>
          <p:cNvPr id="1032" name="Picture 8" descr="http://www.krimsu.de/grafiken/heaven-and-he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800600"/>
            <a:ext cx="1762125" cy="17621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ata.whicdn.com/images/17035229/antique-scroll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://thegospelcoalition.org/blogs/justintaylor/files/2010/10/Luther-posting-95-theses-560x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5334000" cy="34861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72200" y="838200"/>
            <a:ext cx="2514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u="sng" dirty="0">
                <a:latin typeface="Arabic Typesetting" pitchFamily="66" charset="-78"/>
                <a:cs typeface="Arabic Typesetting" pitchFamily="66" charset="-78"/>
              </a:rPr>
              <a:t>95 Theses </a:t>
            </a:r>
            <a:r>
              <a:rPr lang="en-US" sz="2500" dirty="0">
                <a:latin typeface="Arabic Typesetting" pitchFamily="66" charset="-78"/>
                <a:cs typeface="Arabic Typesetting" pitchFamily="66" charset="-78"/>
              </a:rPr>
              <a:t>– </a:t>
            </a:r>
            <a:r>
              <a:rPr lang="en-US" sz="2500" b="1" dirty="0">
                <a:latin typeface="Arabic Typesetting" pitchFamily="66" charset="-78"/>
                <a:cs typeface="Arabic Typesetting" pitchFamily="66" charset="-78"/>
              </a:rPr>
              <a:t>arguments against indulgences</a:t>
            </a:r>
          </a:p>
          <a:p>
            <a:pPr>
              <a:buFont typeface="Wingdings" pitchFamily="2" charset="2"/>
              <a:buChar char="v"/>
            </a:pPr>
            <a:r>
              <a:rPr lang="en-US" sz="25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Argued – indulgences had no basis in Bible</a:t>
            </a:r>
          </a:p>
          <a:p>
            <a:pPr>
              <a:buFont typeface="Wingdings" pitchFamily="2" charset="2"/>
              <a:buChar char="v"/>
            </a:pPr>
            <a:r>
              <a:rPr lang="en-US" sz="2500" b="1" dirty="0">
                <a:latin typeface="Arabic Typesetting" pitchFamily="66" charset="-78"/>
                <a:cs typeface="Arabic Typesetting" pitchFamily="66" charset="-78"/>
              </a:rPr>
              <a:t>Pope had no authority to release souls from purgatory</a:t>
            </a:r>
          </a:p>
          <a:p>
            <a:pPr>
              <a:buFont typeface="Wingdings" pitchFamily="2" charset="2"/>
              <a:buChar char="v"/>
            </a:pPr>
            <a:r>
              <a:rPr lang="en-US" sz="25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Salvation only through faith</a:t>
            </a:r>
          </a:p>
          <a:p>
            <a:pPr>
              <a:buFont typeface="Wingdings" pitchFamily="2" charset="2"/>
              <a:buChar char="v"/>
            </a:pPr>
            <a:r>
              <a:rPr lang="en-US" sz="2500" b="1" dirty="0">
                <a:latin typeface="Arabic Typesetting" pitchFamily="66" charset="-78"/>
                <a:cs typeface="Arabic Typesetting" pitchFamily="66" charset="-78"/>
              </a:rPr>
              <a:t>Posted his list on door of Wittenberg’s All Saints Church</a:t>
            </a:r>
          </a:p>
        </p:txBody>
      </p:sp>
      <p:pic>
        <p:nvPicPr>
          <p:cNvPr id="23556" name="Picture 4" descr="http://intelligentmeasurement.files.wordpress.com/2008/11/95thes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39483">
            <a:off x="719269" y="3728922"/>
            <a:ext cx="1981200" cy="2438400"/>
          </a:xfrm>
          <a:prstGeom prst="rect">
            <a:avLst/>
          </a:prstGeom>
          <a:noFill/>
        </p:spPr>
      </p:pic>
      <p:pic>
        <p:nvPicPr>
          <p:cNvPr id="23558" name="Picture 6" descr="http://image.shutterstock.com/display_pic_with_logo/136993/136993,1193238935,2/stock-vector-illustration-of-martin-luther-s-theses-posted-on-the-door-of-wittenberg-church-focuses-on-the-63640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7241">
            <a:off x="3575231" y="3722654"/>
            <a:ext cx="2004260" cy="222695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1.bp.blogspot.com/-2q1YQJk28dE/Taz3ypy6WLI/AAAAAAAACLI/DgTffL8VV-0/s1600/free-easter-powerpoint-background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541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Because of Printing Press, copies of 95 Theses spread like wildfire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Luther urged Christians to reject authority of Rome</a:t>
            </a:r>
          </a:p>
          <a:p>
            <a:pPr>
              <a:buFont typeface="Wingdings" pitchFamily="2" charset="2"/>
              <a:buChar char="v"/>
            </a:pPr>
            <a:endParaRPr lang="en-US" sz="2800" b="1" dirty="0">
              <a:solidFill>
                <a:srgbClr val="FFC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1521 – Pope excommunicated Luther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Holy  Roman Emperor – summoned Luther before assembly of German Princes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Luther refused to recant</a:t>
            </a:r>
          </a:p>
        </p:txBody>
      </p:sp>
      <p:pic>
        <p:nvPicPr>
          <p:cNvPr id="24580" name="Picture 4" descr="http://law2.umkc.edu/faculty/projects/ftrials/luther/bain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81001"/>
            <a:ext cx="2133600" cy="3543566"/>
          </a:xfrm>
          <a:prstGeom prst="rect">
            <a:avLst/>
          </a:prstGeom>
          <a:noFill/>
        </p:spPr>
      </p:pic>
      <p:pic>
        <p:nvPicPr>
          <p:cNvPr id="6" name="Picture 2" descr="http://s3-eu-west-1.amazonaws.com/lookandlearn-preview/A/A013/A0136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657600"/>
            <a:ext cx="4267200" cy="2767014"/>
          </a:xfrm>
          <a:prstGeom prst="rect">
            <a:avLst/>
          </a:prstGeom>
          <a:noFill/>
        </p:spPr>
      </p:pic>
      <p:pic>
        <p:nvPicPr>
          <p:cNvPr id="24582" name="Picture 6" descr="http://t2.gstatic.com/images?q=tbn:ANd9GcT_qIdX1aCuiffyW60fUilycJBpuAliGzsVPdNWrHLyNfdaTBepngEL1xgTN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419600"/>
            <a:ext cx="1952017" cy="2133600"/>
          </a:xfrm>
          <a:prstGeom prst="rect">
            <a:avLst/>
          </a:prstGeom>
          <a:noFill/>
        </p:spPr>
      </p:pic>
      <p:pic>
        <p:nvPicPr>
          <p:cNvPr id="24584" name="Picture 8" descr="http://farm6.staticflickr.com/5214/5386497278_ed54a48ba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7832">
            <a:off x="2852290" y="4169079"/>
            <a:ext cx="1360983" cy="21199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ackground4christian.com/wp-content/uploads/2009/08/light-candle-in-darkness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99"/>
                </a:solidFill>
                <a:latin typeface="Arabic Typesetting" pitchFamily="66" charset="-78"/>
                <a:cs typeface="Arabic Typesetting" pitchFamily="66" charset="-78"/>
              </a:rPr>
              <a:t>Martin Luther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228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F6A400"/>
                </a:solidFill>
                <a:latin typeface="Arabic Typesetting" pitchFamily="66" charset="-78"/>
                <a:cs typeface="Arabic Typesetting" pitchFamily="66" charset="-78"/>
              </a:rPr>
              <a:t>Luther became outlaw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F6A400"/>
                </a:solidFill>
                <a:latin typeface="Arabic Typesetting" pitchFamily="66" charset="-78"/>
                <a:cs typeface="Arabic Typesetting" pitchFamily="66" charset="-78"/>
              </a:rPr>
              <a:t>Many hailed him as a hero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F6A400"/>
                </a:solidFill>
                <a:latin typeface="Arabic Typesetting" pitchFamily="66" charset="-78"/>
                <a:cs typeface="Arabic Typesetting" pitchFamily="66" charset="-78"/>
              </a:rPr>
              <a:t>Followed his teachings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F6A400"/>
                </a:solidFill>
                <a:latin typeface="Arabic Typesetting" pitchFamily="66" charset="-78"/>
                <a:cs typeface="Arabic Typesetting" pitchFamily="66" charset="-78"/>
              </a:rPr>
              <a:t>Renounced Pope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304800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FFFF99"/>
                </a:solidFill>
                <a:latin typeface="Arabic Typesetting" pitchFamily="66" charset="-78"/>
                <a:cs typeface="Arabic Typesetting" pitchFamily="66" charset="-78"/>
              </a:rPr>
              <a:t>Many Germanic Princes supported Luther for own gain: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FFFF99"/>
                </a:solidFill>
                <a:latin typeface="Arabic Typesetting" pitchFamily="66" charset="-78"/>
                <a:cs typeface="Arabic Typesetting" pitchFamily="66" charset="-78"/>
              </a:rPr>
              <a:t>To throw off rule of Catholic Church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FFFF99"/>
                </a:solidFill>
                <a:latin typeface="Arabic Typesetting" pitchFamily="66" charset="-78"/>
                <a:cs typeface="Arabic Typesetting" pitchFamily="66" charset="-78"/>
              </a:rPr>
              <a:t>Able to gain control of Church lands</a:t>
            </a:r>
          </a:p>
        </p:txBody>
      </p:sp>
      <p:pic>
        <p:nvPicPr>
          <p:cNvPr id="27650" name="Picture 2" descr="http://lci.typepad.com/.a/6a00d8341cbf9a53ef010536d363d3970b-4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286000"/>
            <a:ext cx="3810000" cy="2343151"/>
          </a:xfrm>
          <a:prstGeom prst="rect">
            <a:avLst/>
          </a:prstGeom>
          <a:noFill/>
        </p:spPr>
      </p:pic>
      <p:pic>
        <p:nvPicPr>
          <p:cNvPr id="27652" name="Picture 4" descr="http://covers.openlibrary.org/b/id/1787715-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58455">
            <a:off x="1027539" y="4371748"/>
            <a:ext cx="1304139" cy="1956209"/>
          </a:xfrm>
          <a:prstGeom prst="rect">
            <a:avLst/>
          </a:prstGeom>
          <a:noFill/>
        </p:spPr>
      </p:pic>
      <p:pic>
        <p:nvPicPr>
          <p:cNvPr id="27656" name="Picture 8" descr="http://www.visit-luther.com/cms/upload/bilder_oben/0217lutherhaus_luther_melanchth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5029200"/>
            <a:ext cx="3828286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3.amazonaws.com/pixblix_production/art_images/1150/medieval-background-t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3810000"/>
            <a:ext cx="6553200" cy="280076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u="sng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1524 – Peasants Revolt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Wanted social &amp; economic change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Luther favored social order, respect for political authority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Luther denounced violent Peasant’s Revolt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Luther supported Nobles who killed thousands of Peasants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Many became homeless</a:t>
            </a:r>
          </a:p>
        </p:txBody>
      </p:sp>
      <p:pic>
        <p:nvPicPr>
          <p:cNvPr id="29698" name="Picture 2" descr="http://3.bp.blogspot.com/-9cQ_cxRq5Ek/Ts02J0Vw-dI/AAAAAAAAEGQ/NDLuLMp3-eo/s1600/peas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5554980" cy="3429000"/>
          </a:xfrm>
          <a:prstGeom prst="rect">
            <a:avLst/>
          </a:prstGeom>
          <a:noFill/>
        </p:spPr>
      </p:pic>
      <p:pic>
        <p:nvPicPr>
          <p:cNvPr id="29700" name="Picture 4" descr="http://homepages.gac.edu/~ecarlson/RefImages/PeasantRevol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3310">
            <a:off x="6427748" y="457016"/>
            <a:ext cx="2171169" cy="2891361"/>
          </a:xfrm>
          <a:prstGeom prst="rect">
            <a:avLst/>
          </a:prstGeom>
          <a:noFill/>
        </p:spPr>
      </p:pic>
      <p:pic>
        <p:nvPicPr>
          <p:cNvPr id="29708" name="Picture 12" descr="http://static6.depositphotos.com/1013869/611/v/450/dep_6116810-Cross-on-fire-vector-illustr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038600"/>
            <a:ext cx="1595797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hristianimages.org/main.php?g2_view=core.DownloadItem&amp;g2_itemId=288&amp;g2_serialNumber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7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5410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Charles V, Holy Roman Emperor, tried force to bring Princes back to Catholic Church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1555 </a:t>
            </a:r>
            <a:r>
              <a:rPr lang="en-US" sz="3600" dirty="0">
                <a:latin typeface="Arabic Typesetting" pitchFamily="66" charset="-78"/>
                <a:cs typeface="Arabic Typesetting" pitchFamily="66" charset="-78"/>
              </a:rPr>
              <a:t>– </a:t>
            </a:r>
            <a:r>
              <a:rPr lang="en-US" sz="3600" b="1" u="sng" dirty="0">
                <a:latin typeface="Arabic Typesetting" pitchFamily="66" charset="-78"/>
                <a:cs typeface="Arabic Typesetting" pitchFamily="66" charset="-78"/>
              </a:rPr>
              <a:t>Peace of Augsburg 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signed – allowed each Prince to pick own religion for kingdom (Catholic or Lutheran)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N. States mostly Lutheran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S. States mostly Catholic</a:t>
            </a:r>
          </a:p>
        </p:txBody>
      </p:sp>
      <p:pic>
        <p:nvPicPr>
          <p:cNvPr id="28674" name="Picture 2" descr="http://yuri.netii.net/reform/images/treaty_augsbu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657600"/>
            <a:ext cx="1952977" cy="2636520"/>
          </a:xfrm>
          <a:prstGeom prst="rect">
            <a:avLst/>
          </a:prstGeom>
          <a:noFill/>
        </p:spPr>
      </p:pic>
      <p:pic>
        <p:nvPicPr>
          <p:cNvPr id="28676" name="Picture 4" descr="http://cdn.dipity.com/uploads/events/4ca5ad663d4f9a975101ff0d639c594d_1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28600"/>
            <a:ext cx="2419545" cy="3352799"/>
          </a:xfrm>
          <a:prstGeom prst="rect">
            <a:avLst/>
          </a:prstGeom>
          <a:noFill/>
        </p:spPr>
      </p:pic>
      <p:pic>
        <p:nvPicPr>
          <p:cNvPr id="28678" name="Picture 6" descr="http://www.korcula.net/history/mmarelic/luther_map_lutheranism_in_central_europ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505200"/>
            <a:ext cx="2631865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ata.whicdn.com/images/17035229/antique-scroll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34479" y="875909"/>
            <a:ext cx="49177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u="sng" dirty="0">
                <a:latin typeface="Arabic Typesetting" pitchFamily="66" charset="-78"/>
                <a:cs typeface="Arabic Typesetting" pitchFamily="66" charset="-78"/>
              </a:rPr>
              <a:t>John Calvin - from France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1536 published book, explained how to organize a Protestant church (Protestant = any type of Christian that is not Catholic)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Believed in</a:t>
            </a:r>
            <a:r>
              <a:rPr lang="en-US" sz="2800" b="1" u="sng" dirty="0">
                <a:latin typeface="Arabic Typesetting" pitchFamily="66" charset="-78"/>
                <a:cs typeface="Arabic Typesetting" pitchFamily="66" charset="-78"/>
              </a:rPr>
              <a:t> predestination 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– God already determined who would go to heaven &amp; hell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Born either a saint or sinner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Could not change destiny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Set up a theocracy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Many strict rules: no dancing, swearing, fighting, no laughing in church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595" y="4280489"/>
            <a:ext cx="3187290" cy="224676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FF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Spread to Germany, France, Netherlands, England Scotland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Horrible wars between Catholics &amp;  Protestants</a:t>
            </a:r>
          </a:p>
        </p:txBody>
      </p:sp>
      <p:pic>
        <p:nvPicPr>
          <p:cNvPr id="30722" name="Picture 2" descr="http://www.korcula.net/history/mmarelic/luther_map_christian_religions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31" y="361222"/>
            <a:ext cx="3187290" cy="3656846"/>
          </a:xfrm>
          <a:prstGeom prst="rect">
            <a:avLst/>
          </a:prstGeom>
          <a:noFill/>
        </p:spPr>
      </p:pic>
      <p:pic>
        <p:nvPicPr>
          <p:cNvPr id="30726" name="Picture 6" descr="http://t0.gstatic.com/images?q=tbn:ANd9GcQCuhnRpPXBI0wu5HzvSo1a6WffZTz5a1-oqmrtDQTvnQLbnMkdTBQBo4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4205" y="5327243"/>
            <a:ext cx="1391417" cy="1309696"/>
          </a:xfrm>
          <a:prstGeom prst="rect">
            <a:avLst/>
          </a:prstGeom>
          <a:noFill/>
        </p:spPr>
      </p:pic>
      <p:pic>
        <p:nvPicPr>
          <p:cNvPr id="30728" name="Picture 8" descr="http://www.goddiscussion.com/wp-content/uploads/2011/12/Predestination-HeavenH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4685" y="3596335"/>
            <a:ext cx="1669872" cy="125493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457</Words>
  <Application>Microsoft Office PowerPoint</Application>
  <PresentationFormat>On-screen Show (4:3)</PresentationFormat>
  <Paragraphs>61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Arabic Typesetting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kharrington</dc:creator>
  <cp:lastModifiedBy>Kathleen D. Harrington</cp:lastModifiedBy>
  <cp:revision>56</cp:revision>
  <dcterms:created xsi:type="dcterms:W3CDTF">2012-11-04T20:30:25Z</dcterms:created>
  <dcterms:modified xsi:type="dcterms:W3CDTF">2020-01-09T15:37:04Z</dcterms:modified>
</cp:coreProperties>
</file>